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Caveat"/>
      <p:regular r:id="rId14"/>
      <p:bold r:id="rId15"/>
    </p:embeddedFont>
    <p:embeddedFont>
      <p:font typeface="Nunito"/>
      <p:regular r:id="rId16"/>
      <p:bold r:id="rId17"/>
      <p:italic r:id="rId18"/>
      <p:boldItalic r:id="rId19"/>
    </p:embeddedFont>
    <p:embeddedFont>
      <p:font typeface="Maven Pro"/>
      <p:regular r:id="rId20"/>
      <p:bold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regular.fntdata"/><Relationship Id="rId22" Type="http://schemas.openxmlformats.org/officeDocument/2006/relationships/font" Target="fonts/Merriweather-regular.fntdata"/><Relationship Id="rId21" Type="http://schemas.openxmlformats.org/officeDocument/2006/relationships/font" Target="fonts/MavenPro-bold.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Caveat-bold.fntdata"/><Relationship Id="rId14" Type="http://schemas.openxmlformats.org/officeDocument/2006/relationships/font" Target="fonts/Caveat-regular.fntdata"/><Relationship Id="rId17" Type="http://schemas.openxmlformats.org/officeDocument/2006/relationships/font" Target="fonts/Nunito-bold.fntdata"/><Relationship Id="rId16" Type="http://schemas.openxmlformats.org/officeDocument/2006/relationships/font" Target="fonts/Nunito-regular.fntdata"/><Relationship Id="rId19" Type="http://schemas.openxmlformats.org/officeDocument/2006/relationships/font" Target="fonts/Nunito-boldItalic.fntdata"/><Relationship Id="rId18" Type="http://schemas.openxmlformats.org/officeDocument/2006/relationships/font" Target="fonts/Nunito-italic.fntdata"/></Relationships>
</file>

<file path=ppt/media/image1.jpg>
</file>

<file path=ppt/media/image2.gif>
</file>

<file path=ppt/media/image3.gif>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9e69030d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9e69030d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9e69030d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9e69030d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9e69030de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9e69030de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9e69030de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9e69030de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9eb405650a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9eb405650a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9eb405650a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9eb405650a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9eb405650a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9eb405650a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6.xml"/><Relationship Id="rId4" Type="http://schemas.openxmlformats.org/officeDocument/2006/relationships/slide" Target="/ppt/slides/slide5.xml"/><Relationship Id="rId5" Type="http://schemas.openxmlformats.org/officeDocument/2006/relationships/slide" Target="/ppt/slides/slide7.xml"/><Relationship Id="rId6"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slide" Target="/ppt/slid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gif"/><Relationship Id="rId4" Type="http://schemas.openxmlformats.org/officeDocument/2006/relationships/slide" Target="/ppt/slid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gif"/><Relationship Id="rId4" Type="http://schemas.openxmlformats.org/officeDocument/2006/relationships/slide" Target="/ppt/slid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gif"/><Relationship Id="rId4" Type="http://schemas.openxmlformats.org/officeDocument/2006/relationships/slide" Target="/ppt/slid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slide" Target="/ppt/slides/slide2.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276" name="Shape 276"/>
        <p:cNvGrpSpPr/>
        <p:nvPr/>
      </p:nvGrpSpPr>
      <p:grpSpPr>
        <a:xfrm>
          <a:off x="0" y="0"/>
          <a:ext cx="0" cy="0"/>
          <a:chOff x="0" y="0"/>
          <a:chExt cx="0" cy="0"/>
        </a:xfrm>
      </p:grpSpPr>
      <p:sp>
        <p:nvSpPr>
          <p:cNvPr id="277" name="Google Shape;277;p13"/>
          <p:cNvSpPr txBox="1"/>
          <p:nvPr>
            <p:ph type="ctrTitle"/>
          </p:nvPr>
        </p:nvSpPr>
        <p:spPr>
          <a:xfrm>
            <a:off x="234708" y="2571750"/>
            <a:ext cx="8520600" cy="20526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br>
              <a:rPr b="1" lang="en-GB" sz="8800">
                <a:latin typeface="Caveat"/>
                <a:ea typeface="Caveat"/>
                <a:cs typeface="Caveat"/>
                <a:sym typeface="Caveat"/>
              </a:rPr>
            </a:br>
            <a:br>
              <a:rPr b="1" lang="en-GB" sz="8800">
                <a:latin typeface="Caveat"/>
                <a:ea typeface="Caveat"/>
                <a:cs typeface="Caveat"/>
                <a:sym typeface="Caveat"/>
              </a:rPr>
            </a:br>
            <a:br>
              <a:rPr b="1" lang="en-GB" sz="8800">
                <a:latin typeface="Caveat"/>
                <a:ea typeface="Caveat"/>
                <a:cs typeface="Caveat"/>
                <a:sym typeface="Caveat"/>
              </a:rPr>
            </a:br>
            <a:br>
              <a:rPr b="1" lang="en-GB" sz="8800">
                <a:latin typeface="Caveat"/>
                <a:ea typeface="Caveat"/>
                <a:cs typeface="Caveat"/>
                <a:sym typeface="Caveat"/>
              </a:rPr>
            </a:br>
            <a:endParaRPr b="1" sz="8800">
              <a:latin typeface="Caveat"/>
              <a:ea typeface="Caveat"/>
              <a:cs typeface="Caveat"/>
              <a:sym typeface="Caveat"/>
            </a:endParaRPr>
          </a:p>
          <a:p>
            <a:pPr indent="0" lvl="0" marL="0" rtl="0" algn="l">
              <a:spcBef>
                <a:spcPts val="0"/>
              </a:spcBef>
              <a:spcAft>
                <a:spcPts val="0"/>
              </a:spcAft>
              <a:buNone/>
            </a:pPr>
            <a:r>
              <a:t/>
            </a:r>
            <a:endParaRPr b="1" sz="8800">
              <a:latin typeface="Caveat"/>
              <a:ea typeface="Caveat"/>
              <a:cs typeface="Caveat"/>
              <a:sym typeface="Caveat"/>
            </a:endParaRPr>
          </a:p>
        </p:txBody>
      </p:sp>
      <p:sp>
        <p:nvSpPr>
          <p:cNvPr id="278" name="Google Shape;278;p13"/>
          <p:cNvSpPr txBox="1"/>
          <p:nvPr>
            <p:ph idx="1" type="subTitle"/>
          </p:nvPr>
        </p:nvSpPr>
        <p:spPr>
          <a:xfrm>
            <a:off x="311700" y="3128050"/>
            <a:ext cx="8520600" cy="1565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111111"/>
              </a:buClr>
              <a:buSzPts val="1700"/>
              <a:buChar char="●"/>
            </a:pPr>
            <a:r>
              <a:rPr lang="en-GB" sz="1700">
                <a:solidFill>
                  <a:srgbClr val="111111"/>
                </a:solidFill>
              </a:rPr>
              <a:t>RISHAB SEN</a:t>
            </a:r>
            <a:endParaRPr sz="1700">
              <a:solidFill>
                <a:srgbClr val="111111"/>
              </a:solidFill>
            </a:endParaRPr>
          </a:p>
          <a:p>
            <a:pPr indent="-336550" lvl="0" marL="457200" rtl="0" algn="l">
              <a:spcBef>
                <a:spcPts val="0"/>
              </a:spcBef>
              <a:spcAft>
                <a:spcPts val="0"/>
              </a:spcAft>
              <a:buClr>
                <a:srgbClr val="111111"/>
              </a:buClr>
              <a:buSzPts val="1700"/>
              <a:buChar char="●"/>
            </a:pPr>
            <a:r>
              <a:rPr lang="en-GB" sz="1700">
                <a:solidFill>
                  <a:srgbClr val="111111"/>
                </a:solidFill>
              </a:rPr>
              <a:t>ROHIT PRADHAN</a:t>
            </a:r>
            <a:endParaRPr sz="1700">
              <a:solidFill>
                <a:srgbClr val="111111"/>
              </a:solidFill>
            </a:endParaRPr>
          </a:p>
          <a:p>
            <a:pPr indent="-336550" lvl="0" marL="457200" rtl="0" algn="l">
              <a:spcBef>
                <a:spcPts val="0"/>
              </a:spcBef>
              <a:spcAft>
                <a:spcPts val="0"/>
              </a:spcAft>
              <a:buClr>
                <a:srgbClr val="111111"/>
              </a:buClr>
              <a:buSzPts val="1700"/>
              <a:buChar char="●"/>
            </a:pPr>
            <a:r>
              <a:rPr lang="en-GB" sz="1700">
                <a:solidFill>
                  <a:srgbClr val="111111"/>
                </a:solidFill>
              </a:rPr>
              <a:t>TUSHAR SINGH</a:t>
            </a:r>
            <a:endParaRPr sz="1700">
              <a:solidFill>
                <a:srgbClr val="111111"/>
              </a:solidFill>
            </a:endParaRPr>
          </a:p>
          <a:p>
            <a:pPr indent="0" lvl="0" marL="0" rtl="0" algn="l">
              <a:spcBef>
                <a:spcPts val="0"/>
              </a:spcBef>
              <a:spcAft>
                <a:spcPts val="0"/>
              </a:spcAft>
              <a:buNone/>
            </a:pPr>
            <a:r>
              <a:t/>
            </a:r>
            <a:endParaRPr/>
          </a:p>
        </p:txBody>
      </p:sp>
      <p:pic>
        <p:nvPicPr>
          <p:cNvPr id="279" name="Google Shape;279;p13"/>
          <p:cNvPicPr preferRelativeResize="0"/>
          <p:nvPr/>
        </p:nvPicPr>
        <p:blipFill>
          <a:blip r:embed="rId3">
            <a:alphaModFix/>
          </a:blip>
          <a:stretch>
            <a:fillRect/>
          </a:stretch>
        </p:blipFill>
        <p:spPr>
          <a:xfrm>
            <a:off x="4219100" y="2379325"/>
            <a:ext cx="4743450" cy="2647950"/>
          </a:xfrm>
          <a:prstGeom prst="rect">
            <a:avLst/>
          </a:prstGeom>
          <a:noFill/>
          <a:ln>
            <a:noFill/>
          </a:ln>
        </p:spPr>
      </p:pic>
      <p:sp>
        <p:nvSpPr>
          <p:cNvPr id="280" name="Google Shape;280;p13"/>
          <p:cNvSpPr txBox="1"/>
          <p:nvPr/>
        </p:nvSpPr>
        <p:spPr>
          <a:xfrm>
            <a:off x="475775" y="295750"/>
            <a:ext cx="8356500" cy="180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5900">
                <a:solidFill>
                  <a:srgbClr val="111111"/>
                </a:solidFill>
                <a:latin typeface="Caveat"/>
                <a:ea typeface="Caveat"/>
                <a:cs typeface="Caveat"/>
                <a:sym typeface="Caveat"/>
              </a:rPr>
              <a:t>PROJECT-03</a:t>
            </a:r>
            <a:endParaRPr b="1" sz="5900">
              <a:solidFill>
                <a:srgbClr val="111111"/>
              </a:solidFill>
              <a:latin typeface="Caveat"/>
              <a:ea typeface="Caveat"/>
              <a:cs typeface="Caveat"/>
              <a:sym typeface="Caveat"/>
            </a:endParaRPr>
          </a:p>
          <a:p>
            <a:pPr indent="0" lvl="0" marL="0" rtl="0" algn="ctr">
              <a:spcBef>
                <a:spcPts val="0"/>
              </a:spcBef>
              <a:spcAft>
                <a:spcPts val="0"/>
              </a:spcAft>
              <a:buNone/>
            </a:pPr>
            <a:r>
              <a:rPr b="1" lang="en-GB" sz="5900">
                <a:solidFill>
                  <a:srgbClr val="111111"/>
                </a:solidFill>
                <a:latin typeface="Caveat"/>
                <a:ea typeface="Caveat"/>
                <a:cs typeface="Caveat"/>
                <a:sym typeface="Caveat"/>
              </a:rPr>
              <a:t>SOCIAL MEDIA</a:t>
            </a:r>
            <a:endParaRPr b="1" sz="5900">
              <a:solidFill>
                <a:srgbClr val="111111"/>
              </a:solidFill>
              <a:latin typeface="Caveat"/>
              <a:ea typeface="Caveat"/>
              <a:cs typeface="Caveat"/>
              <a:sym typeface="Caveat"/>
            </a:endParaRPr>
          </a:p>
        </p:txBody>
      </p:sp>
      <p:sp>
        <p:nvSpPr>
          <p:cNvPr id="281" name="Google Shape;281;p13"/>
          <p:cNvSpPr/>
          <p:nvPr/>
        </p:nvSpPr>
        <p:spPr>
          <a:xfrm>
            <a:off x="115725" y="128600"/>
            <a:ext cx="8936700" cy="489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7100">
                <a:solidFill>
                  <a:schemeClr val="lt1"/>
                </a:solidFill>
                <a:latin typeface="Merriweather"/>
                <a:ea typeface="Merriweather"/>
                <a:cs typeface="Merriweather"/>
                <a:sym typeface="Merriweather"/>
              </a:rPr>
              <a:t>HELLO</a:t>
            </a:r>
            <a:endParaRPr sz="7100">
              <a:solidFill>
                <a:schemeClr val="lt1"/>
              </a:solidFill>
              <a:latin typeface="Merriweather"/>
              <a:ea typeface="Merriweather"/>
              <a:cs typeface="Merriweather"/>
              <a:sym typeface="Merriweather"/>
            </a:endParaRPr>
          </a:p>
          <a:p>
            <a:pPr indent="0" lvl="0" marL="0" rtl="0" algn="ctr">
              <a:spcBef>
                <a:spcPts val="0"/>
              </a:spcBef>
              <a:spcAft>
                <a:spcPts val="0"/>
              </a:spcAft>
              <a:buNone/>
            </a:pPr>
            <a:r>
              <a:rPr lang="en-GB" sz="7100">
                <a:latin typeface="Merriweather"/>
                <a:ea typeface="Merriweather"/>
                <a:cs typeface="Merriweather"/>
                <a:sym typeface="Merriweather"/>
              </a:rPr>
              <a:t>EVERYONE</a:t>
            </a:r>
            <a:endParaRPr sz="7100">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81"/>
                                        </p:tgtEl>
                                        <p:attrNameLst>
                                          <p:attrName>ppt_y</p:attrName>
                                        </p:attrNameLst>
                                      </p:cBhvr>
                                      <p:tavLst>
                                        <p:tav fmla="" tm="0">
                                          <p:val>
                                            <p:strVal val="#ppt_y"/>
                                          </p:val>
                                        </p:tav>
                                        <p:tav fmla="" tm="100000">
                                          <p:val>
                                            <p:strVal val="#ppt_y-1"/>
                                          </p:val>
                                        </p:tav>
                                      </p:tavLst>
                                    </p:anim>
                                    <p:set>
                                      <p:cBhvr>
                                        <p:cTn dur="1" fill="hold">
                                          <p:stCondLst>
                                            <p:cond delay="1000"/>
                                          </p:stCondLst>
                                        </p:cTn>
                                        <p:tgtEl>
                                          <p:spTgt spid="28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4E5F5"/>
            </a:gs>
            <a:gs pos="100000">
              <a:srgbClr val="70A4D5"/>
            </a:gs>
          </a:gsLst>
          <a:path path="circle">
            <a:fillToRect b="50%" l="50%" r="50%" t="50%"/>
          </a:path>
          <a:tileRect/>
        </a:gradFill>
      </p:bgPr>
    </p:bg>
    <p:spTree>
      <p:nvGrpSpPr>
        <p:cNvPr id="285" name="Shape 285"/>
        <p:cNvGrpSpPr/>
        <p:nvPr/>
      </p:nvGrpSpPr>
      <p:grpSpPr>
        <a:xfrm>
          <a:off x="0" y="0"/>
          <a:ext cx="0" cy="0"/>
          <a:chOff x="0" y="0"/>
          <a:chExt cx="0" cy="0"/>
        </a:xfrm>
      </p:grpSpPr>
      <p:sp>
        <p:nvSpPr>
          <p:cNvPr id="286" name="Google Shape;286;p14"/>
          <p:cNvSpPr/>
          <p:nvPr/>
        </p:nvSpPr>
        <p:spPr>
          <a:xfrm>
            <a:off x="0" y="0"/>
            <a:ext cx="694500" cy="5143500"/>
          </a:xfrm>
          <a:prstGeom prst="rect">
            <a:avLst/>
          </a:prstGeom>
          <a:gradFill>
            <a:gsLst>
              <a:gs pos="0">
                <a:srgbClr val="51AB2A"/>
              </a:gs>
              <a:gs pos="100000">
                <a:srgbClr val="203E13"/>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7" name="Google Shape;287;p14"/>
          <p:cNvSpPr/>
          <p:nvPr/>
        </p:nvSpPr>
        <p:spPr>
          <a:xfrm>
            <a:off x="694500" y="6450"/>
            <a:ext cx="578700" cy="5130600"/>
          </a:xfrm>
          <a:prstGeom prst="rect">
            <a:avLst/>
          </a:prstGeom>
          <a:gradFill>
            <a:gsLst>
              <a:gs pos="0">
                <a:srgbClr val="51AB2A"/>
              </a:gs>
              <a:gs pos="100000">
                <a:srgbClr val="203E13"/>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8" name="Google Shape;288;p14"/>
          <p:cNvSpPr/>
          <p:nvPr/>
        </p:nvSpPr>
        <p:spPr>
          <a:xfrm rot="5400000">
            <a:off x="1051350" y="228300"/>
            <a:ext cx="1009500" cy="565800"/>
          </a:xfrm>
          <a:prstGeom prst="triangle">
            <a:avLst>
              <a:gd fmla="val 46893" name="adj"/>
            </a:avLst>
          </a:prstGeom>
          <a:gradFill>
            <a:gsLst>
              <a:gs pos="0">
                <a:srgbClr val="DB0000"/>
              </a:gs>
              <a:gs pos="100000">
                <a:srgbClr val="540303"/>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300"/>
          </a:p>
        </p:txBody>
      </p:sp>
      <p:sp>
        <p:nvSpPr>
          <p:cNvPr id="289" name="Google Shape;289;p14"/>
          <p:cNvSpPr/>
          <p:nvPr/>
        </p:nvSpPr>
        <p:spPr>
          <a:xfrm rot="5400000">
            <a:off x="1051350" y="1237800"/>
            <a:ext cx="1009500" cy="565800"/>
          </a:xfrm>
          <a:prstGeom prst="triangle">
            <a:avLst>
              <a:gd fmla="val 46893" name="adj"/>
            </a:avLst>
          </a:prstGeom>
          <a:gradFill>
            <a:gsLst>
              <a:gs pos="0">
                <a:srgbClr val="F48208"/>
              </a:gs>
              <a:gs pos="100000">
                <a:srgbClr val="703E08"/>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300"/>
          </a:p>
        </p:txBody>
      </p:sp>
      <p:sp>
        <p:nvSpPr>
          <p:cNvPr id="290" name="Google Shape;290;p14"/>
          <p:cNvSpPr/>
          <p:nvPr/>
        </p:nvSpPr>
        <p:spPr>
          <a:xfrm rot="5400000">
            <a:off x="1051350" y="4390950"/>
            <a:ext cx="1009500" cy="565800"/>
          </a:xfrm>
          <a:prstGeom prst="triangle">
            <a:avLst>
              <a:gd fmla="val 46893" name="adj"/>
            </a:avLst>
          </a:prstGeom>
          <a:gradFill>
            <a:gsLst>
              <a:gs pos="0">
                <a:srgbClr val="4E29AA"/>
              </a:gs>
              <a:gs pos="100000">
                <a:srgbClr val="1E123D"/>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300"/>
          </a:p>
        </p:txBody>
      </p:sp>
      <p:sp>
        <p:nvSpPr>
          <p:cNvPr id="291" name="Google Shape;291;p14"/>
          <p:cNvSpPr/>
          <p:nvPr/>
        </p:nvSpPr>
        <p:spPr>
          <a:xfrm rot="5400000">
            <a:off x="1051350" y="2288850"/>
            <a:ext cx="1009500" cy="565800"/>
          </a:xfrm>
          <a:prstGeom prst="triangle">
            <a:avLst>
              <a:gd fmla="val 46893" name="adj"/>
            </a:avLst>
          </a:prstGeom>
          <a:gradFill>
            <a:gsLst>
              <a:gs pos="0">
                <a:srgbClr val="FFC002"/>
              </a:gs>
              <a:gs pos="100000">
                <a:srgbClr val="795B04"/>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300"/>
          </a:p>
        </p:txBody>
      </p:sp>
      <p:sp>
        <p:nvSpPr>
          <p:cNvPr id="292" name="Google Shape;292;p14"/>
          <p:cNvSpPr/>
          <p:nvPr/>
        </p:nvSpPr>
        <p:spPr>
          <a:xfrm rot="5400000">
            <a:off x="1051350" y="3339900"/>
            <a:ext cx="1009500" cy="565800"/>
          </a:xfrm>
          <a:prstGeom prst="triangle">
            <a:avLst>
              <a:gd fmla="val 46893" name="adj"/>
            </a:avLst>
          </a:prstGeom>
          <a:gradFill>
            <a:gsLst>
              <a:gs pos="0">
                <a:srgbClr val="3177EE"/>
              </a:gs>
              <a:gs pos="100000">
                <a:srgbClr val="113D8A"/>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300"/>
          </a:p>
        </p:txBody>
      </p:sp>
      <p:sp>
        <p:nvSpPr>
          <p:cNvPr id="293" name="Google Shape;293;p14"/>
          <p:cNvSpPr txBox="1"/>
          <p:nvPr/>
        </p:nvSpPr>
        <p:spPr>
          <a:xfrm>
            <a:off x="5632125" y="4114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4" name="Google Shape;294;p14"/>
          <p:cNvSpPr txBox="1"/>
          <p:nvPr/>
        </p:nvSpPr>
        <p:spPr>
          <a:xfrm>
            <a:off x="5964550" y="14639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5" name="Google Shape;295;p14"/>
          <p:cNvSpPr txBox="1"/>
          <p:nvPr/>
        </p:nvSpPr>
        <p:spPr>
          <a:xfrm>
            <a:off x="6116950" y="16163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6" name="Google Shape;296;p14"/>
          <p:cNvSpPr txBox="1"/>
          <p:nvPr/>
        </p:nvSpPr>
        <p:spPr>
          <a:xfrm>
            <a:off x="6269350" y="17687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7" name="Google Shape;297;p14"/>
          <p:cNvSpPr txBox="1"/>
          <p:nvPr/>
        </p:nvSpPr>
        <p:spPr>
          <a:xfrm>
            <a:off x="6421750" y="19211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8" name="Google Shape;298;p14"/>
          <p:cNvSpPr txBox="1"/>
          <p:nvPr/>
        </p:nvSpPr>
        <p:spPr>
          <a:xfrm>
            <a:off x="6574150" y="20735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299" name="Google Shape;299;p14"/>
          <p:cNvSpPr txBox="1"/>
          <p:nvPr/>
        </p:nvSpPr>
        <p:spPr>
          <a:xfrm>
            <a:off x="6726550" y="22259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300" name="Google Shape;300;p14"/>
          <p:cNvSpPr txBox="1"/>
          <p:nvPr/>
        </p:nvSpPr>
        <p:spPr>
          <a:xfrm>
            <a:off x="6878950" y="2378375"/>
            <a:ext cx="411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301" name="Google Shape;301;p14">
            <a:hlinkClick action="ppaction://hlinksldjump" r:id="rId3"/>
          </p:cNvPr>
          <p:cNvSpPr/>
          <p:nvPr/>
        </p:nvSpPr>
        <p:spPr>
          <a:xfrm>
            <a:off x="1273188" y="3423450"/>
            <a:ext cx="411300" cy="398700"/>
          </a:xfrm>
          <a:prstGeom prst="ellipse">
            <a:avLst/>
          </a:prstGeom>
          <a:gradFill>
            <a:gsLst>
              <a:gs pos="0">
                <a:srgbClr val="F48208"/>
              </a:gs>
              <a:gs pos="100000">
                <a:srgbClr val="703E08"/>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t>4</a:t>
            </a:r>
            <a:endParaRPr b="1" sz="1800"/>
          </a:p>
        </p:txBody>
      </p:sp>
      <p:sp>
        <p:nvSpPr>
          <p:cNvPr id="302" name="Google Shape;302;p14">
            <a:hlinkClick action="ppaction://hlinkshowjump?jump=nextslide"/>
          </p:cNvPr>
          <p:cNvSpPr/>
          <p:nvPr/>
        </p:nvSpPr>
        <p:spPr>
          <a:xfrm>
            <a:off x="1273200" y="311850"/>
            <a:ext cx="411300" cy="398700"/>
          </a:xfrm>
          <a:prstGeom prst="ellipse">
            <a:avLst/>
          </a:prstGeom>
          <a:gradFill>
            <a:gsLst>
              <a:gs pos="0">
                <a:srgbClr val="FFC002"/>
              </a:gs>
              <a:gs pos="100000">
                <a:srgbClr val="795B04"/>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sz="1800"/>
              <a:t>1</a:t>
            </a:r>
            <a:endParaRPr b="1" sz="1800"/>
          </a:p>
        </p:txBody>
      </p:sp>
      <p:sp>
        <p:nvSpPr>
          <p:cNvPr id="303" name="Google Shape;303;p14">
            <a:hlinkClick action="ppaction://hlinksldjump" r:id="rId4"/>
          </p:cNvPr>
          <p:cNvSpPr/>
          <p:nvPr/>
        </p:nvSpPr>
        <p:spPr>
          <a:xfrm>
            <a:off x="1273200" y="2372400"/>
            <a:ext cx="411300" cy="398700"/>
          </a:xfrm>
          <a:prstGeom prst="ellipse">
            <a:avLst/>
          </a:prstGeom>
          <a:gradFill>
            <a:gsLst>
              <a:gs pos="0">
                <a:srgbClr val="3177EE"/>
              </a:gs>
              <a:gs pos="100000">
                <a:srgbClr val="113D8A"/>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t>3</a:t>
            </a:r>
            <a:endParaRPr b="1" sz="1800"/>
          </a:p>
        </p:txBody>
      </p:sp>
      <p:sp>
        <p:nvSpPr>
          <p:cNvPr id="304" name="Google Shape;304;p14">
            <a:hlinkClick action="ppaction://hlinksldjump" r:id="rId5"/>
          </p:cNvPr>
          <p:cNvSpPr/>
          <p:nvPr/>
        </p:nvSpPr>
        <p:spPr>
          <a:xfrm>
            <a:off x="1273200" y="4474500"/>
            <a:ext cx="411300" cy="398700"/>
          </a:xfrm>
          <a:prstGeom prst="ellipse">
            <a:avLst/>
          </a:prstGeom>
          <a:gradFill>
            <a:gsLst>
              <a:gs pos="0">
                <a:srgbClr val="DB0000"/>
              </a:gs>
              <a:gs pos="100000">
                <a:srgbClr val="540303"/>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t>5</a:t>
            </a:r>
            <a:endParaRPr b="1" sz="1800"/>
          </a:p>
        </p:txBody>
      </p:sp>
      <p:sp>
        <p:nvSpPr>
          <p:cNvPr id="305" name="Google Shape;305;p14">
            <a:hlinkClick action="ppaction://hlinksldjump" r:id="rId6"/>
          </p:cNvPr>
          <p:cNvSpPr/>
          <p:nvPr/>
        </p:nvSpPr>
        <p:spPr>
          <a:xfrm>
            <a:off x="1273200" y="1342125"/>
            <a:ext cx="411300" cy="398700"/>
          </a:xfrm>
          <a:prstGeom prst="ellipse">
            <a:avLst/>
          </a:prstGeom>
          <a:gradFill>
            <a:gsLst>
              <a:gs pos="0">
                <a:srgbClr val="4E29AA"/>
              </a:gs>
              <a:gs pos="100000">
                <a:srgbClr val="1E123D"/>
              </a:gs>
            </a:gsLst>
            <a:path path="circle">
              <a:fillToRect b="50%" l="50%" r="50%" t="50%"/>
            </a:path>
            <a:tileRect/>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t>2</a:t>
            </a:r>
            <a:endParaRPr b="1" sz="1800"/>
          </a:p>
        </p:txBody>
      </p:sp>
      <p:sp>
        <p:nvSpPr>
          <p:cNvPr id="306" name="Google Shape;306;p14"/>
          <p:cNvSpPr txBox="1"/>
          <p:nvPr/>
        </p:nvSpPr>
        <p:spPr>
          <a:xfrm>
            <a:off x="2481750" y="64300"/>
            <a:ext cx="6468000" cy="4873500"/>
          </a:xfrm>
          <a:prstGeom prst="rect">
            <a:avLst/>
          </a:prstGeom>
          <a:gradFill>
            <a:gsLst>
              <a:gs pos="0">
                <a:srgbClr val="D4E5F5"/>
              </a:gs>
              <a:gs pos="100000">
                <a:srgbClr val="70A4D5"/>
              </a:gs>
            </a:gsLst>
            <a:path path="circle">
              <a:fillToRect b="50%" l="50%" r="50%" t="50%"/>
            </a:path>
            <a:tileRect/>
          </a:gradFill>
          <a:ln cap="flat" cmpd="sng" w="9525">
            <a:solidFill>
              <a:srgbClr val="FFD966"/>
            </a:solidFill>
            <a:prstDash val="solid"/>
            <a:round/>
            <a:headEnd len="sm" w="sm" type="none"/>
            <a:tailEnd len="sm" w="sm" type="none"/>
          </a:ln>
          <a:effectLst>
            <a:outerShdw blurRad="200025" rotWithShape="0" algn="bl" dist="66675">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3400" u="sng">
                <a:solidFill>
                  <a:srgbClr val="CC0000"/>
                </a:solidFill>
                <a:latin typeface="Georgia"/>
                <a:ea typeface="Georgia"/>
                <a:cs typeface="Georgia"/>
                <a:sym typeface="Georgia"/>
              </a:rPr>
              <a:t>INTRODUCTION.</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rPr lang="en-GB" sz="2700" u="sng">
                <a:solidFill>
                  <a:srgbClr val="CC0000"/>
                </a:solidFill>
                <a:latin typeface="Georgia"/>
                <a:ea typeface="Georgia"/>
                <a:cs typeface="Georgia"/>
                <a:sym typeface="Georgia"/>
              </a:rPr>
              <a:t>DATA COLLECTION &amp;CLEANING.</a:t>
            </a:r>
            <a:endParaRPr sz="2700" u="sng">
              <a:solidFill>
                <a:srgbClr val="CC0000"/>
              </a:solidFill>
              <a:latin typeface="Georgia"/>
              <a:ea typeface="Georgia"/>
              <a:cs typeface="Georgia"/>
              <a:sym typeface="Georgia"/>
            </a:endParaRPr>
          </a:p>
          <a:p>
            <a:pPr indent="0" lvl="0" marL="0" rtl="0" algn="l">
              <a:spcBef>
                <a:spcPts val="0"/>
              </a:spcBef>
              <a:spcAft>
                <a:spcPts val="0"/>
              </a:spcAft>
              <a:buNone/>
            </a:pPr>
            <a:r>
              <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rPr lang="en-GB" sz="3400" u="sng">
                <a:solidFill>
                  <a:srgbClr val="CC0000"/>
                </a:solidFill>
                <a:latin typeface="Georgia"/>
                <a:ea typeface="Georgia"/>
                <a:cs typeface="Georgia"/>
                <a:sym typeface="Georgia"/>
              </a:rPr>
              <a:t>DATA  ANALYSIS.</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rPr lang="en-GB" sz="3400" u="sng">
                <a:solidFill>
                  <a:srgbClr val="CC0000"/>
                </a:solidFill>
                <a:latin typeface="Georgia"/>
                <a:ea typeface="Georgia"/>
                <a:cs typeface="Georgia"/>
                <a:sym typeface="Georgia"/>
              </a:rPr>
              <a:t>VISUALIZATION.</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t/>
            </a:r>
            <a:endParaRPr sz="3400" u="sng">
              <a:solidFill>
                <a:srgbClr val="CC0000"/>
              </a:solidFill>
              <a:latin typeface="Georgia"/>
              <a:ea typeface="Georgia"/>
              <a:cs typeface="Georgia"/>
              <a:sym typeface="Georgia"/>
            </a:endParaRPr>
          </a:p>
          <a:p>
            <a:pPr indent="0" lvl="0" marL="0" rtl="0" algn="l">
              <a:spcBef>
                <a:spcPts val="0"/>
              </a:spcBef>
              <a:spcAft>
                <a:spcPts val="0"/>
              </a:spcAft>
              <a:buNone/>
            </a:pPr>
            <a:r>
              <a:rPr lang="en-GB" sz="3400" u="sng">
                <a:solidFill>
                  <a:srgbClr val="CC0000"/>
                </a:solidFill>
                <a:latin typeface="Georgia"/>
                <a:ea typeface="Georgia"/>
                <a:cs typeface="Georgia"/>
                <a:sym typeface="Georgia"/>
              </a:rPr>
              <a:t>INSIGHTS.</a:t>
            </a:r>
            <a:endParaRPr sz="3400" u="sng">
              <a:solidFill>
                <a:srgbClr val="CC0000"/>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B0000"/>
            </a:gs>
            <a:gs pos="100000">
              <a:srgbClr val="540303"/>
            </a:gs>
          </a:gsLst>
          <a:path path="circle">
            <a:fillToRect b="50%" l="50%" r="50%" t="50%"/>
          </a:path>
          <a:tileRect/>
        </a:gradFill>
      </p:bgPr>
    </p:bg>
    <p:spTree>
      <p:nvGrpSpPr>
        <p:cNvPr id="310" name="Shape 310"/>
        <p:cNvGrpSpPr/>
        <p:nvPr/>
      </p:nvGrpSpPr>
      <p:grpSpPr>
        <a:xfrm>
          <a:off x="0" y="0"/>
          <a:ext cx="0" cy="0"/>
          <a:chOff x="0" y="0"/>
          <a:chExt cx="0" cy="0"/>
        </a:xfrm>
      </p:grpSpPr>
      <p:sp>
        <p:nvSpPr>
          <p:cNvPr id="311" name="Google Shape;311;p15"/>
          <p:cNvSpPr txBox="1"/>
          <p:nvPr/>
        </p:nvSpPr>
        <p:spPr>
          <a:xfrm>
            <a:off x="102875" y="77150"/>
            <a:ext cx="8949600" cy="49506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800">
                <a:solidFill>
                  <a:schemeClr val="lt1"/>
                </a:solidFill>
              </a:rPr>
              <a:t>Introduction to a Social Media Project for Data Analytics:</a:t>
            </a:r>
            <a:endParaRPr b="1" sz="1800">
              <a:solidFill>
                <a:schemeClr val="lt1"/>
              </a:solidFill>
            </a:endParaRPr>
          </a:p>
          <a:p>
            <a:pPr indent="0" lvl="0" marL="0" rtl="0" algn="l">
              <a:spcBef>
                <a:spcPts val="0"/>
              </a:spcBef>
              <a:spcAft>
                <a:spcPts val="0"/>
              </a:spcAft>
              <a:buClr>
                <a:schemeClr val="dk1"/>
              </a:buClr>
              <a:buSzPts val="1100"/>
              <a:buFont typeface="Arial"/>
              <a:buNone/>
            </a:pPr>
            <a:r>
              <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Social media platforms have become integral parts of our daily lives, generating massive amounts of data every second. Leveraging this data through analytics can provide valuable insights into user behavior, preferences, and trends. A social media data analytics project aims to extract meaningful information from the vast volume of data.</a:t>
            </a:r>
            <a:endParaRPr b="1" sz="1800">
              <a:solidFill>
                <a:schemeClr val="lt1"/>
              </a:solidFill>
            </a:endParaRPr>
          </a:p>
          <a:p>
            <a:pPr indent="0" lvl="0" marL="0" rtl="0" algn="l">
              <a:spcBef>
                <a:spcPts val="0"/>
              </a:spcBef>
              <a:spcAft>
                <a:spcPts val="0"/>
              </a:spcAft>
              <a:buClr>
                <a:schemeClr val="dk1"/>
              </a:buClr>
              <a:buSzPts val="1100"/>
              <a:buFont typeface="Arial"/>
              <a:buNone/>
            </a:pPr>
            <a:r>
              <a:t/>
            </a:r>
            <a:endParaRPr b="1" sz="1800">
              <a:solidFill>
                <a:schemeClr val="lt1"/>
              </a:solidFill>
            </a:endParaRPr>
          </a:p>
          <a:p>
            <a:pPr indent="0" lvl="0" marL="0" rtl="0" algn="l">
              <a:spcBef>
                <a:spcPts val="0"/>
              </a:spcBef>
              <a:spcAft>
                <a:spcPts val="0"/>
              </a:spcAft>
              <a:buClr>
                <a:schemeClr val="dk1"/>
              </a:buClr>
              <a:buSzPts val="1100"/>
              <a:buFont typeface="Arial"/>
              <a:buNone/>
            </a:pPr>
            <a:r>
              <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   Key Components:</a:t>
            </a:r>
            <a:endParaRPr b="1" sz="1800">
              <a:solidFill>
                <a:schemeClr val="lt1"/>
              </a:solidFill>
            </a:endParaRPr>
          </a:p>
          <a:p>
            <a:pPr indent="0" lvl="0" marL="0" rtl="0" algn="l">
              <a:spcBef>
                <a:spcPts val="0"/>
              </a:spcBef>
              <a:spcAft>
                <a:spcPts val="0"/>
              </a:spcAft>
              <a:buClr>
                <a:schemeClr val="dk1"/>
              </a:buClr>
              <a:buSzPts val="1100"/>
              <a:buFont typeface="Arial"/>
              <a:buNone/>
            </a:pPr>
            <a:r>
              <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1. Data Collection.</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2. Data Cleaning and Preprocessing.</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3. Exploratory Data Analysis (EDA).</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4. Visualization.</a:t>
            </a:r>
            <a:endParaRPr b="1" sz="1800">
              <a:solidFill>
                <a:schemeClr val="lt1"/>
              </a:solidFill>
            </a:endParaRPr>
          </a:p>
          <a:p>
            <a:pPr indent="0" lvl="0" marL="0" rtl="0" algn="l">
              <a:spcBef>
                <a:spcPts val="0"/>
              </a:spcBef>
              <a:spcAft>
                <a:spcPts val="0"/>
              </a:spcAft>
              <a:buClr>
                <a:schemeClr val="dk1"/>
              </a:buClr>
              <a:buSzPts val="1100"/>
              <a:buFont typeface="Arial"/>
              <a:buNone/>
            </a:pPr>
            <a:r>
              <a:rPr b="1" lang="en-GB" sz="1800">
                <a:solidFill>
                  <a:schemeClr val="lt1"/>
                </a:solidFill>
              </a:rPr>
              <a:t>5. Continuous Monitoring and Optimization.</a:t>
            </a:r>
            <a:endParaRPr sz="1800">
              <a:solidFill>
                <a:schemeClr val="dk2"/>
              </a:solidFill>
            </a:endParaRPr>
          </a:p>
        </p:txBody>
      </p:sp>
      <p:pic>
        <p:nvPicPr>
          <p:cNvPr id="312" name="Google Shape;312;p15"/>
          <p:cNvPicPr preferRelativeResize="0"/>
          <p:nvPr/>
        </p:nvPicPr>
        <p:blipFill>
          <a:blip r:embed="rId3">
            <a:alphaModFix/>
          </a:blip>
          <a:stretch>
            <a:fillRect/>
          </a:stretch>
        </p:blipFill>
        <p:spPr>
          <a:xfrm>
            <a:off x="5722149" y="2913900"/>
            <a:ext cx="3008949" cy="1579700"/>
          </a:xfrm>
          <a:prstGeom prst="rect">
            <a:avLst/>
          </a:prstGeom>
          <a:noFill/>
          <a:ln>
            <a:noFill/>
          </a:ln>
        </p:spPr>
      </p:pic>
      <p:sp>
        <p:nvSpPr>
          <p:cNvPr id="313" name="Google Shape;313;p15">
            <a:hlinkClick action="ppaction://hlinksldjump" r:id="rId4"/>
          </p:cNvPr>
          <p:cNvSpPr/>
          <p:nvPr/>
        </p:nvSpPr>
        <p:spPr>
          <a:xfrm rot="5400000">
            <a:off x="8637700" y="4677450"/>
            <a:ext cx="289500" cy="231300"/>
          </a:xfrm>
          <a:prstGeom prst="triangle">
            <a:avLst>
              <a:gd fmla="val 50000" name="adj"/>
            </a:avLst>
          </a:prstGeom>
          <a:gradFill>
            <a:gsLst>
              <a:gs pos="0">
                <a:srgbClr val="00D2E9"/>
              </a:gs>
              <a:gs pos="100000">
                <a:srgbClr val="045962"/>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12"/>
                                        </p:tgtEl>
                                        <p:attrNameLst>
                                          <p:attrName>style.visibility</p:attrName>
                                        </p:attrNameLst>
                                      </p:cBhvr>
                                      <p:to>
                                        <p:strVal val="visible"/>
                                      </p:to>
                                    </p:set>
                                    <p:anim calcmode="lin" valueType="num">
                                      <p:cBhvr additive="base">
                                        <p:cTn dur="1000"/>
                                        <p:tgtEl>
                                          <p:spTgt spid="31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48208"/>
            </a:gs>
            <a:gs pos="100000">
              <a:srgbClr val="703E08"/>
            </a:gs>
          </a:gsLst>
          <a:path path="circle">
            <a:fillToRect b="50%" l="50%" r="50%" t="50%"/>
          </a:path>
          <a:tileRect/>
        </a:gradFill>
      </p:bgPr>
    </p:bg>
    <p:spTree>
      <p:nvGrpSpPr>
        <p:cNvPr id="317" name="Shape 317"/>
        <p:cNvGrpSpPr/>
        <p:nvPr/>
      </p:nvGrpSpPr>
      <p:grpSpPr>
        <a:xfrm>
          <a:off x="0" y="0"/>
          <a:ext cx="0" cy="0"/>
          <a:chOff x="0" y="0"/>
          <a:chExt cx="0" cy="0"/>
        </a:xfrm>
      </p:grpSpPr>
      <p:sp>
        <p:nvSpPr>
          <p:cNvPr id="318" name="Google Shape;318;p16"/>
          <p:cNvSpPr txBox="1"/>
          <p:nvPr/>
        </p:nvSpPr>
        <p:spPr>
          <a:xfrm>
            <a:off x="103650" y="141450"/>
            <a:ext cx="8936700" cy="4860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1800">
                <a:solidFill>
                  <a:schemeClr val="lt1"/>
                </a:solidFill>
              </a:rPr>
              <a:t>Data collection is an important step in any data analytics project, so the database we are working on has been received from Geekster.com which is for the study purpose.</a:t>
            </a:r>
            <a:endParaRPr sz="1800">
              <a:solidFill>
                <a:schemeClr val="lt1"/>
              </a:solidFill>
            </a:endParaRPr>
          </a:p>
          <a:p>
            <a:pPr indent="0" lvl="0" marL="0" rtl="0" algn="just">
              <a:spcBef>
                <a:spcPts val="0"/>
              </a:spcBef>
              <a:spcAft>
                <a:spcPts val="0"/>
              </a:spcAft>
              <a:buNone/>
            </a:pPr>
            <a:r>
              <a:rPr lang="en-GB" sz="1800">
                <a:solidFill>
                  <a:schemeClr val="lt1"/>
                </a:solidFill>
              </a:rPr>
              <a:t> First we took this database in MYSQL, then created a schema, ran a query and created tables.</a:t>
            </a:r>
            <a:endParaRPr sz="1800">
              <a:solidFill>
                <a:schemeClr val="lt1"/>
              </a:solidFill>
            </a:endParaRPr>
          </a:p>
          <a:p>
            <a:pPr indent="0" lvl="0" marL="0" rtl="0" algn="just">
              <a:spcBef>
                <a:spcPts val="0"/>
              </a:spcBef>
              <a:spcAft>
                <a:spcPts val="0"/>
              </a:spcAft>
              <a:buNone/>
            </a:pPr>
            <a:r>
              <a:rPr lang="en-GB" sz="1800">
                <a:solidFill>
                  <a:schemeClr val="lt1"/>
                </a:solidFill>
              </a:rPr>
              <a:t>Then we connected the MYSQL to PowerBI, in which we had some issues but we connected the data to both applications, after that we cleaned the data in PowerBI, whose steps are as follows:</a:t>
            </a:r>
            <a:endParaRPr sz="1800">
              <a:solidFill>
                <a:schemeClr val="lt1"/>
              </a:solidFill>
            </a:endParaRPr>
          </a:p>
          <a:p>
            <a:pPr indent="0" lvl="0" marL="0" rtl="0" algn="just">
              <a:spcBef>
                <a:spcPts val="0"/>
              </a:spcBef>
              <a:spcAft>
                <a:spcPts val="0"/>
              </a:spcAft>
              <a:buNone/>
            </a:pPr>
            <a:r>
              <a:t/>
            </a:r>
            <a:endParaRPr sz="1800">
              <a:solidFill>
                <a:schemeClr val="lt1"/>
              </a:solidFill>
            </a:endParaRPr>
          </a:p>
          <a:p>
            <a:pPr indent="0" lvl="0" marL="0" rtl="0" algn="just">
              <a:spcBef>
                <a:spcPts val="0"/>
              </a:spcBef>
              <a:spcAft>
                <a:spcPts val="0"/>
              </a:spcAft>
              <a:buNone/>
            </a:pPr>
            <a:r>
              <a:rPr b="1" i="1" lang="en-GB" sz="1700" u="sng">
                <a:solidFill>
                  <a:schemeClr val="lt1"/>
                </a:solidFill>
              </a:rPr>
              <a:t> </a:t>
            </a:r>
            <a:endParaRPr b="1" i="1" sz="1700" u="sng">
              <a:solidFill>
                <a:schemeClr val="lt1"/>
              </a:solidFill>
            </a:endParaRPr>
          </a:p>
          <a:p>
            <a:pPr indent="0" lvl="0" marL="0" rtl="0" algn="just">
              <a:spcBef>
                <a:spcPts val="0"/>
              </a:spcBef>
              <a:spcAft>
                <a:spcPts val="0"/>
              </a:spcAft>
              <a:buNone/>
            </a:pPr>
            <a:r>
              <a:t/>
            </a:r>
            <a:endParaRPr b="1" i="1" sz="1700" u="sng">
              <a:solidFill>
                <a:schemeClr val="lt1"/>
              </a:solidFill>
            </a:endParaRPr>
          </a:p>
          <a:p>
            <a:pPr indent="0" lvl="0" marL="0" rtl="0" algn="just">
              <a:spcBef>
                <a:spcPts val="0"/>
              </a:spcBef>
              <a:spcAft>
                <a:spcPts val="0"/>
              </a:spcAft>
              <a:buNone/>
            </a:pPr>
            <a:r>
              <a:t/>
            </a:r>
            <a:endParaRPr b="1" i="1" sz="1700" u="sng">
              <a:solidFill>
                <a:schemeClr val="lt1"/>
              </a:solidFill>
            </a:endParaRPr>
          </a:p>
          <a:p>
            <a:pPr indent="0" lvl="0" marL="0" rtl="0" algn="just">
              <a:spcBef>
                <a:spcPts val="0"/>
              </a:spcBef>
              <a:spcAft>
                <a:spcPts val="0"/>
              </a:spcAft>
              <a:buNone/>
            </a:pPr>
            <a:r>
              <a:t/>
            </a:r>
            <a:endParaRPr b="1" i="1" sz="1700" u="sng">
              <a:solidFill>
                <a:schemeClr val="lt1"/>
              </a:solidFill>
            </a:endParaRPr>
          </a:p>
          <a:p>
            <a:pPr indent="0" lvl="0" marL="0" rtl="0" algn="just">
              <a:spcBef>
                <a:spcPts val="0"/>
              </a:spcBef>
              <a:spcAft>
                <a:spcPts val="0"/>
              </a:spcAft>
              <a:buNone/>
            </a:pPr>
            <a:r>
              <a:t/>
            </a:r>
            <a:endParaRPr b="1" i="1" sz="1700" u="sng">
              <a:solidFill>
                <a:schemeClr val="lt1"/>
              </a:solidFill>
            </a:endParaRPr>
          </a:p>
          <a:p>
            <a:pPr indent="0" lvl="0" marL="0" rtl="0" algn="just">
              <a:spcBef>
                <a:spcPts val="0"/>
              </a:spcBef>
              <a:spcAft>
                <a:spcPts val="0"/>
              </a:spcAft>
              <a:buNone/>
            </a:pPr>
            <a:r>
              <a:rPr lang="en-GB" sz="1800">
                <a:solidFill>
                  <a:schemeClr val="lt1"/>
                </a:solidFill>
              </a:rPr>
              <a:t>                                                                 Data cleaning is the most important because if the data is not clean, if there is a duplicate value in it, then your insight will also be wrong, so now our data is completely clean, now we will analyze the data and extract the insights and visualize.</a:t>
            </a:r>
            <a:endParaRPr sz="1800">
              <a:solidFill>
                <a:schemeClr val="lt1"/>
              </a:solidFill>
            </a:endParaRPr>
          </a:p>
        </p:txBody>
      </p:sp>
      <p:pic>
        <p:nvPicPr>
          <p:cNvPr id="319" name="Google Shape;319;p16"/>
          <p:cNvPicPr preferRelativeResize="0"/>
          <p:nvPr/>
        </p:nvPicPr>
        <p:blipFill>
          <a:blip r:embed="rId3">
            <a:alphaModFix/>
          </a:blip>
          <a:stretch>
            <a:fillRect/>
          </a:stretch>
        </p:blipFill>
        <p:spPr>
          <a:xfrm>
            <a:off x="4346250" y="1942125"/>
            <a:ext cx="4281975" cy="1594025"/>
          </a:xfrm>
          <a:prstGeom prst="rect">
            <a:avLst/>
          </a:prstGeom>
          <a:noFill/>
          <a:ln>
            <a:noFill/>
          </a:ln>
        </p:spPr>
      </p:pic>
      <p:sp>
        <p:nvSpPr>
          <p:cNvPr id="320" name="Google Shape;320;p16">
            <a:hlinkClick action="ppaction://hlinksldjump" r:id="rId4"/>
          </p:cNvPr>
          <p:cNvSpPr/>
          <p:nvPr/>
        </p:nvSpPr>
        <p:spPr>
          <a:xfrm rot="5400000">
            <a:off x="8599125" y="4741650"/>
            <a:ext cx="289500" cy="231300"/>
          </a:xfrm>
          <a:prstGeom prst="triangle">
            <a:avLst>
              <a:gd fmla="val 50000" name="adj"/>
            </a:avLst>
          </a:prstGeom>
          <a:gradFill>
            <a:gsLst>
              <a:gs pos="0">
                <a:srgbClr val="00D2E9"/>
              </a:gs>
              <a:gs pos="100000">
                <a:srgbClr val="045962"/>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19"/>
                                        </p:tgtEl>
                                        <p:attrNameLst>
                                          <p:attrName>style.visibility</p:attrName>
                                        </p:attrNameLst>
                                      </p:cBhvr>
                                      <p:to>
                                        <p:strVal val="visible"/>
                                      </p:to>
                                    </p:set>
                                    <p:anim calcmode="lin" valueType="num">
                                      <p:cBhvr additive="base">
                                        <p:cTn dur="1000"/>
                                        <p:tgtEl>
                                          <p:spTgt spid="3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C002"/>
            </a:gs>
            <a:gs pos="100000">
              <a:srgbClr val="795B04"/>
            </a:gs>
          </a:gsLst>
          <a:path path="circle">
            <a:fillToRect b="50%" l="50%" r="50%" t="50%"/>
          </a:path>
          <a:tileRect/>
        </a:gradFill>
      </p:bgPr>
    </p:bg>
    <p:spTree>
      <p:nvGrpSpPr>
        <p:cNvPr id="324" name="Shape 324"/>
        <p:cNvGrpSpPr/>
        <p:nvPr/>
      </p:nvGrpSpPr>
      <p:grpSpPr>
        <a:xfrm>
          <a:off x="0" y="0"/>
          <a:ext cx="0" cy="0"/>
          <a:chOff x="0" y="0"/>
          <a:chExt cx="0" cy="0"/>
        </a:xfrm>
      </p:grpSpPr>
      <p:sp>
        <p:nvSpPr>
          <p:cNvPr id="325" name="Google Shape;325;p17"/>
          <p:cNvSpPr txBox="1"/>
          <p:nvPr/>
        </p:nvSpPr>
        <p:spPr>
          <a:xfrm>
            <a:off x="90000" y="90000"/>
            <a:ext cx="8975400" cy="493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800" u="sng">
                <a:solidFill>
                  <a:srgbClr val="ECECF1"/>
                </a:solidFill>
              </a:rPr>
              <a:t>Data Analysis (DA):</a:t>
            </a:r>
            <a:endParaRPr b="1" sz="1800" u="sng">
              <a:solidFill>
                <a:srgbClr val="ECECF1"/>
              </a:solidFill>
            </a:endParaRPr>
          </a:p>
          <a:p>
            <a:pPr indent="-342900" lvl="0" marL="457200" rtl="0" algn="l">
              <a:lnSpc>
                <a:spcPct val="115000"/>
              </a:lnSpc>
              <a:spcBef>
                <a:spcPts val="0"/>
              </a:spcBef>
              <a:spcAft>
                <a:spcPts val="0"/>
              </a:spcAft>
              <a:buClr>
                <a:srgbClr val="ECECF1"/>
              </a:buClr>
              <a:buSzPts val="1800"/>
              <a:buFont typeface="Arial"/>
              <a:buChar char="●"/>
            </a:pPr>
            <a:r>
              <a:rPr lang="en-GB" sz="1800">
                <a:solidFill>
                  <a:srgbClr val="ECECF1"/>
                </a:solidFill>
              </a:rPr>
              <a:t>Explore data distributions, correlations, and basic statistics.</a:t>
            </a:r>
            <a:endParaRPr sz="1800">
              <a:solidFill>
                <a:srgbClr val="ECECF1"/>
              </a:solidFill>
            </a:endParaRPr>
          </a:p>
          <a:p>
            <a:pPr indent="-342900" lvl="0" marL="457200" rtl="0" algn="l">
              <a:lnSpc>
                <a:spcPct val="115000"/>
              </a:lnSpc>
              <a:spcBef>
                <a:spcPts val="0"/>
              </a:spcBef>
              <a:spcAft>
                <a:spcPts val="0"/>
              </a:spcAft>
              <a:buClr>
                <a:srgbClr val="ECECF1"/>
              </a:buClr>
              <a:buSzPts val="1800"/>
              <a:buFont typeface="Arial"/>
              <a:buChar char="●"/>
            </a:pPr>
            <a:r>
              <a:rPr lang="en-GB" sz="1800">
                <a:solidFill>
                  <a:srgbClr val="ECECF1"/>
                </a:solidFill>
              </a:rPr>
              <a:t>Identify patterns and outliers that may impact analysis.</a:t>
            </a:r>
            <a:endParaRPr sz="1800">
              <a:solidFill>
                <a:srgbClr val="ECECF1"/>
              </a:solidFill>
            </a:endParaRPr>
          </a:p>
          <a:p>
            <a:pPr indent="0" lvl="0" marL="0" rtl="0" algn="l">
              <a:lnSpc>
                <a:spcPct val="115000"/>
              </a:lnSpc>
              <a:spcBef>
                <a:spcPts val="0"/>
              </a:spcBef>
              <a:spcAft>
                <a:spcPts val="0"/>
              </a:spcAft>
              <a:buClr>
                <a:schemeClr val="dk1"/>
              </a:buClr>
              <a:buSzPts val="1100"/>
              <a:buFont typeface="Arial"/>
              <a:buNone/>
            </a:pPr>
            <a:r>
              <a:rPr lang="en-GB" sz="1800">
                <a:solidFill>
                  <a:srgbClr val="ECECF1"/>
                </a:solidFill>
              </a:rPr>
              <a:t>1. Design and implement a robust database schema that efficiently stores social                                                                                                     media-related data.</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Clr>
                <a:schemeClr val="dk1"/>
              </a:buClr>
              <a:buSzPts val="1100"/>
              <a:buFont typeface="Arial"/>
              <a:buNone/>
            </a:pPr>
            <a:r>
              <a:rPr lang="en-GB" sz="1800">
                <a:solidFill>
                  <a:srgbClr val="ECECF1"/>
                </a:solidFill>
              </a:rPr>
              <a:t>2. Develop SQL queries to establish clear connections between different activities on the social media platform.</a:t>
            </a:r>
            <a:endParaRPr sz="1800">
              <a:solidFill>
                <a:srgbClr val="ECECF1"/>
              </a:solidFill>
            </a:endParaRPr>
          </a:p>
          <a:p>
            <a:pPr indent="0" lvl="0" marL="0" rtl="0" algn="l">
              <a:lnSpc>
                <a:spcPct val="115000"/>
              </a:lnSpc>
              <a:spcBef>
                <a:spcPts val="0"/>
              </a:spcBef>
              <a:spcAft>
                <a:spcPts val="0"/>
              </a:spcAft>
              <a:buNone/>
            </a:pPr>
            <a:r>
              <a:t/>
            </a:r>
            <a:endParaRPr sz="1800">
              <a:solidFill>
                <a:srgbClr val="ECECF1"/>
              </a:solidFill>
            </a:endParaRPr>
          </a:p>
          <a:p>
            <a:pPr indent="0" lvl="0" marL="0" rtl="0" algn="l">
              <a:lnSpc>
                <a:spcPct val="115000"/>
              </a:lnSpc>
              <a:spcBef>
                <a:spcPts val="0"/>
              </a:spcBef>
              <a:spcAft>
                <a:spcPts val="0"/>
              </a:spcAft>
              <a:buNone/>
            </a:pPr>
            <a:r>
              <a:t/>
            </a:r>
            <a:endParaRPr sz="1800">
              <a:solidFill>
                <a:schemeClr val="lt1"/>
              </a:solidFill>
            </a:endParaRPr>
          </a:p>
        </p:txBody>
      </p:sp>
      <p:pic>
        <p:nvPicPr>
          <p:cNvPr id="326" name="Google Shape;326;p17"/>
          <p:cNvPicPr preferRelativeResize="0"/>
          <p:nvPr/>
        </p:nvPicPr>
        <p:blipFill>
          <a:blip r:embed="rId3">
            <a:alphaModFix/>
          </a:blip>
          <a:stretch>
            <a:fillRect/>
          </a:stretch>
        </p:blipFill>
        <p:spPr>
          <a:xfrm>
            <a:off x="4218850" y="1450475"/>
            <a:ext cx="4572000" cy="2571750"/>
          </a:xfrm>
          <a:prstGeom prst="rect">
            <a:avLst/>
          </a:prstGeom>
          <a:noFill/>
          <a:ln>
            <a:noFill/>
          </a:ln>
        </p:spPr>
      </p:pic>
      <p:sp>
        <p:nvSpPr>
          <p:cNvPr id="327" name="Google Shape;327;p17">
            <a:hlinkClick action="ppaction://hlinksldjump" r:id="rId4"/>
          </p:cNvPr>
          <p:cNvSpPr/>
          <p:nvPr/>
        </p:nvSpPr>
        <p:spPr>
          <a:xfrm rot="5400000">
            <a:off x="8616425" y="4701150"/>
            <a:ext cx="289500" cy="231300"/>
          </a:xfrm>
          <a:prstGeom prst="triangle">
            <a:avLst>
              <a:gd fmla="val 50000" name="adj"/>
            </a:avLst>
          </a:prstGeom>
          <a:gradFill>
            <a:gsLst>
              <a:gs pos="0">
                <a:srgbClr val="00D2E9"/>
              </a:gs>
              <a:gs pos="100000">
                <a:srgbClr val="045962"/>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26"/>
                                        </p:tgtEl>
                                        <p:attrNameLst>
                                          <p:attrName>style.visibility</p:attrName>
                                        </p:attrNameLst>
                                      </p:cBhvr>
                                      <p:to>
                                        <p:strVal val="visible"/>
                                      </p:to>
                                    </p:set>
                                    <p:anim calcmode="lin" valueType="num">
                                      <p:cBhvr additive="base">
                                        <p:cTn dur="1000"/>
                                        <p:tgtEl>
                                          <p:spTgt spid="326"/>
                                        </p:tgtEl>
                                        <p:attrNameLst>
                                          <p:attrName>ppt_w</p:attrName>
                                        </p:attrNameLst>
                                      </p:cBhvr>
                                      <p:tavLst>
                                        <p:tav fmla="" tm="0">
                                          <p:val>
                                            <p:strVal val="0"/>
                                          </p:val>
                                        </p:tav>
                                        <p:tav fmla="" tm="100000">
                                          <p:val>
                                            <p:strVal val="#ppt_w"/>
                                          </p:val>
                                        </p:tav>
                                      </p:tavLst>
                                    </p:anim>
                                    <p:anim calcmode="lin" valueType="num">
                                      <p:cBhvr additive="base">
                                        <p:cTn dur="1000"/>
                                        <p:tgtEl>
                                          <p:spTgt spid="32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177EE"/>
            </a:gs>
            <a:gs pos="100000">
              <a:srgbClr val="113D8A"/>
            </a:gs>
          </a:gsLst>
          <a:path path="circle">
            <a:fillToRect b="50%" l="50%" r="50%" t="50%"/>
          </a:path>
          <a:tileRect/>
        </a:gradFill>
      </p:bgPr>
    </p:bg>
    <p:spTree>
      <p:nvGrpSpPr>
        <p:cNvPr id="331" name="Shape 331"/>
        <p:cNvGrpSpPr/>
        <p:nvPr/>
      </p:nvGrpSpPr>
      <p:grpSpPr>
        <a:xfrm>
          <a:off x="0" y="0"/>
          <a:ext cx="0" cy="0"/>
          <a:chOff x="0" y="0"/>
          <a:chExt cx="0" cy="0"/>
        </a:xfrm>
      </p:grpSpPr>
      <p:sp>
        <p:nvSpPr>
          <p:cNvPr id="332" name="Google Shape;332;p18"/>
          <p:cNvSpPr txBox="1"/>
          <p:nvPr/>
        </p:nvSpPr>
        <p:spPr>
          <a:xfrm>
            <a:off x="154300" y="154300"/>
            <a:ext cx="8885400" cy="484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GB" sz="1800">
                <a:solidFill>
                  <a:srgbClr val="ECECF1"/>
                </a:solidFill>
              </a:rPr>
              <a:t>Visualization:</a:t>
            </a:r>
            <a:endParaRPr b="1" sz="1800">
              <a:solidFill>
                <a:srgbClr val="ECECF1"/>
              </a:solidFill>
            </a:endParaRPr>
          </a:p>
          <a:p>
            <a:pPr indent="-336550" lvl="0" marL="457200" rtl="0" algn="l">
              <a:lnSpc>
                <a:spcPct val="115000"/>
              </a:lnSpc>
              <a:spcBef>
                <a:spcPts val="0"/>
              </a:spcBef>
              <a:spcAft>
                <a:spcPts val="0"/>
              </a:spcAft>
              <a:buClr>
                <a:srgbClr val="ECECF1"/>
              </a:buClr>
              <a:buSzPts val="1700"/>
              <a:buFont typeface="Arial"/>
              <a:buChar char="●"/>
            </a:pPr>
            <a:r>
              <a:rPr lang="en-GB" sz="1700">
                <a:solidFill>
                  <a:srgbClr val="ECECF1"/>
                </a:solidFill>
              </a:rPr>
              <a:t>Use data visualization tools to present insights in a clear and understandable manner.</a:t>
            </a:r>
            <a:endParaRPr sz="1700">
              <a:solidFill>
                <a:srgbClr val="ECECF1"/>
              </a:solidFill>
            </a:endParaRPr>
          </a:p>
          <a:p>
            <a:pPr indent="-336550" lvl="0" marL="457200" rtl="0" algn="l">
              <a:lnSpc>
                <a:spcPct val="115000"/>
              </a:lnSpc>
              <a:spcBef>
                <a:spcPts val="0"/>
              </a:spcBef>
              <a:spcAft>
                <a:spcPts val="0"/>
              </a:spcAft>
              <a:buClr>
                <a:srgbClr val="ECECF1"/>
              </a:buClr>
              <a:buSzPts val="1700"/>
              <a:buFont typeface="Arial"/>
              <a:buChar char="●"/>
            </a:pPr>
            <a:r>
              <a:rPr lang="en-GB" sz="1700">
                <a:solidFill>
                  <a:srgbClr val="ECECF1"/>
                </a:solidFill>
              </a:rPr>
              <a:t>Create dashboards for real-time monitoring of social media metrics.</a:t>
            </a:r>
            <a:endParaRPr sz="1700">
              <a:solidFill>
                <a:srgbClr val="ECECF1"/>
              </a:solidFill>
            </a:endParaRPr>
          </a:p>
          <a:p>
            <a:pPr indent="0" lvl="0" marL="457200" rtl="0" algn="l">
              <a:lnSpc>
                <a:spcPct val="115000"/>
              </a:lnSpc>
              <a:spcBef>
                <a:spcPts val="0"/>
              </a:spcBef>
              <a:spcAft>
                <a:spcPts val="0"/>
              </a:spcAft>
              <a:buNone/>
            </a:pPr>
            <a:r>
              <a:t/>
            </a:r>
            <a:endParaRPr sz="1700">
              <a:solidFill>
                <a:srgbClr val="ECECF1"/>
              </a:solidFill>
            </a:endParaRPr>
          </a:p>
          <a:p>
            <a:pPr indent="0" lvl="0" marL="0" rtl="0" algn="l">
              <a:lnSpc>
                <a:spcPct val="115000"/>
              </a:lnSpc>
              <a:spcBef>
                <a:spcPts val="0"/>
              </a:spcBef>
              <a:spcAft>
                <a:spcPts val="0"/>
              </a:spcAft>
              <a:buNone/>
            </a:pPr>
            <a:r>
              <a:rPr lang="en-GB" sz="1700">
                <a:solidFill>
                  <a:srgbClr val="ECECF1"/>
                </a:solidFill>
              </a:rPr>
              <a:t>To visualize and analyze the insights generated from the Social Media Database, we have created a Power BI dashboard. This dashboard incorporates key metrics and visualizations derived from the data stored in the database.</a:t>
            </a:r>
            <a:endParaRPr sz="1700">
              <a:solidFill>
                <a:srgbClr val="ECECF1"/>
              </a:solidFill>
            </a:endParaRPr>
          </a:p>
          <a:p>
            <a:pPr indent="0" lvl="0" marL="0" rtl="0" algn="l">
              <a:lnSpc>
                <a:spcPct val="115000"/>
              </a:lnSpc>
              <a:spcBef>
                <a:spcPts val="0"/>
              </a:spcBef>
              <a:spcAft>
                <a:spcPts val="0"/>
              </a:spcAft>
              <a:buClr>
                <a:schemeClr val="dk1"/>
              </a:buClr>
              <a:buSzPts val="1100"/>
              <a:buFont typeface="Arial"/>
              <a:buNone/>
            </a:pPr>
            <a:r>
              <a:rPr lang="en-GB" sz="1700">
                <a:solidFill>
                  <a:srgbClr val="ECECF1"/>
                </a:solidFill>
              </a:rPr>
              <a:t>1. Create a Power BI dashboard for visualizing key insights derived from the database.</a:t>
            </a:r>
            <a:endParaRPr sz="1700">
              <a:solidFill>
                <a:srgbClr val="ECECF1"/>
              </a:solidFill>
            </a:endParaRPr>
          </a:p>
          <a:p>
            <a:pPr indent="0" lvl="0" marL="0" rtl="0" algn="l">
              <a:lnSpc>
                <a:spcPct val="115000"/>
              </a:lnSpc>
              <a:spcBef>
                <a:spcPts val="0"/>
              </a:spcBef>
              <a:spcAft>
                <a:spcPts val="0"/>
              </a:spcAft>
              <a:buNone/>
            </a:pPr>
            <a:r>
              <a:rPr lang="en-GB" sz="1700">
                <a:solidFill>
                  <a:srgbClr val="ECECF1"/>
                </a:solidFill>
              </a:rPr>
              <a:t>2. Provide detailed analytics on user</a:t>
            </a:r>
            <a:endParaRPr sz="1700">
              <a:solidFill>
                <a:srgbClr val="ECECF1"/>
              </a:solidFill>
            </a:endParaRPr>
          </a:p>
          <a:p>
            <a:pPr indent="0" lvl="0" marL="0" rtl="0" algn="l">
              <a:lnSpc>
                <a:spcPct val="115000"/>
              </a:lnSpc>
              <a:spcBef>
                <a:spcPts val="0"/>
              </a:spcBef>
              <a:spcAft>
                <a:spcPts val="0"/>
              </a:spcAft>
              <a:buNone/>
            </a:pPr>
            <a:r>
              <a:rPr lang="en-GB" sz="1700">
                <a:solidFill>
                  <a:srgbClr val="ECECF1"/>
                </a:solidFill>
              </a:rPr>
              <a:t> engagement, content interactions,</a:t>
            </a:r>
            <a:endParaRPr sz="1700">
              <a:solidFill>
                <a:srgbClr val="ECECF1"/>
              </a:solidFill>
            </a:endParaRPr>
          </a:p>
          <a:p>
            <a:pPr indent="0" lvl="0" marL="0" rtl="0" algn="l">
              <a:lnSpc>
                <a:spcPct val="115000"/>
              </a:lnSpc>
              <a:spcBef>
                <a:spcPts val="0"/>
              </a:spcBef>
              <a:spcAft>
                <a:spcPts val="0"/>
              </a:spcAft>
              <a:buClr>
                <a:schemeClr val="dk1"/>
              </a:buClr>
              <a:buSzPts val="1100"/>
              <a:buFont typeface="Arial"/>
              <a:buNone/>
            </a:pPr>
            <a:r>
              <a:rPr lang="en-GB" sz="1700">
                <a:solidFill>
                  <a:srgbClr val="ECECF1"/>
                </a:solidFill>
              </a:rPr>
              <a:t> and media consumption patterns.</a:t>
            </a:r>
            <a:endParaRPr sz="1700">
              <a:solidFill>
                <a:srgbClr val="ECECF1"/>
              </a:solidFill>
            </a:endParaRPr>
          </a:p>
          <a:p>
            <a:pPr indent="0" lvl="0" marL="0" rtl="0" algn="l">
              <a:lnSpc>
                <a:spcPct val="115000"/>
              </a:lnSpc>
              <a:spcBef>
                <a:spcPts val="0"/>
              </a:spcBef>
              <a:spcAft>
                <a:spcPts val="0"/>
              </a:spcAft>
              <a:buNone/>
            </a:pPr>
            <a:r>
              <a:t/>
            </a:r>
            <a:endParaRPr sz="1700">
              <a:solidFill>
                <a:srgbClr val="ECECF1"/>
              </a:solidFill>
            </a:endParaRPr>
          </a:p>
          <a:p>
            <a:pPr indent="0" lvl="0" marL="0" rtl="0" algn="l">
              <a:spcBef>
                <a:spcPts val="0"/>
              </a:spcBef>
              <a:spcAft>
                <a:spcPts val="0"/>
              </a:spcAft>
              <a:buNone/>
            </a:pPr>
            <a:r>
              <a:t/>
            </a:r>
            <a:endParaRPr sz="1800">
              <a:solidFill>
                <a:schemeClr val="dk2"/>
              </a:solidFill>
            </a:endParaRPr>
          </a:p>
        </p:txBody>
      </p:sp>
      <p:pic>
        <p:nvPicPr>
          <p:cNvPr id="333" name="Google Shape;333;p18"/>
          <p:cNvPicPr preferRelativeResize="0"/>
          <p:nvPr/>
        </p:nvPicPr>
        <p:blipFill>
          <a:blip r:embed="rId3">
            <a:alphaModFix/>
          </a:blip>
          <a:stretch>
            <a:fillRect/>
          </a:stretch>
        </p:blipFill>
        <p:spPr>
          <a:xfrm>
            <a:off x="4358175" y="2728879"/>
            <a:ext cx="4045623" cy="2273124"/>
          </a:xfrm>
          <a:prstGeom prst="rect">
            <a:avLst/>
          </a:prstGeom>
          <a:noFill/>
          <a:ln>
            <a:noFill/>
          </a:ln>
        </p:spPr>
      </p:pic>
      <p:sp>
        <p:nvSpPr>
          <p:cNvPr id="334" name="Google Shape;334;p18">
            <a:hlinkClick action="ppaction://hlinksldjump" r:id="rId4"/>
          </p:cNvPr>
          <p:cNvSpPr/>
          <p:nvPr/>
        </p:nvSpPr>
        <p:spPr>
          <a:xfrm rot="5400000">
            <a:off x="8563075" y="4609225"/>
            <a:ext cx="289500" cy="231300"/>
          </a:xfrm>
          <a:prstGeom prst="triangle">
            <a:avLst>
              <a:gd fmla="val 50000" name="adj"/>
            </a:avLst>
          </a:prstGeom>
          <a:gradFill>
            <a:gsLst>
              <a:gs pos="0">
                <a:srgbClr val="00D2E9"/>
              </a:gs>
              <a:gs pos="100000">
                <a:srgbClr val="045962"/>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4E29AA"/>
            </a:gs>
            <a:gs pos="100000">
              <a:srgbClr val="1E123D"/>
            </a:gs>
          </a:gsLst>
          <a:path path="circle">
            <a:fillToRect b="50%" l="50%" r="50%" t="50%"/>
          </a:path>
          <a:tileRect/>
        </a:gradFill>
      </p:bgPr>
    </p:bg>
    <p:spTree>
      <p:nvGrpSpPr>
        <p:cNvPr id="338" name="Shape 338"/>
        <p:cNvGrpSpPr/>
        <p:nvPr/>
      </p:nvGrpSpPr>
      <p:grpSpPr>
        <a:xfrm>
          <a:off x="0" y="0"/>
          <a:ext cx="0" cy="0"/>
          <a:chOff x="0" y="0"/>
          <a:chExt cx="0" cy="0"/>
        </a:xfrm>
      </p:grpSpPr>
      <p:sp>
        <p:nvSpPr>
          <p:cNvPr id="339" name="Google Shape;339;p19"/>
          <p:cNvSpPr txBox="1"/>
          <p:nvPr/>
        </p:nvSpPr>
        <p:spPr>
          <a:xfrm>
            <a:off x="115725" y="115725"/>
            <a:ext cx="8936700" cy="491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u="sng">
                <a:solidFill>
                  <a:schemeClr val="lt1"/>
                </a:solidFill>
              </a:rPr>
              <a:t>INSIGHTS : </a:t>
            </a:r>
            <a:r>
              <a:rPr b="1" lang="en-GB" sz="1800">
                <a:solidFill>
                  <a:schemeClr val="lt1"/>
                </a:solidFill>
              </a:rPr>
              <a:t>  The insights that have come out after Analyze the data are as follows:</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Count of photos and </a:t>
            </a:r>
            <a:r>
              <a:rPr b="1" lang="en-GB" sz="1800" u="sng">
                <a:solidFill>
                  <a:schemeClr val="lt1"/>
                </a:solidFill>
              </a:rPr>
              <a:t>videos uploaded by each users.</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Count of user id link with same mail address.</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Count of hashtags used in different post. </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Total number of users and posts. </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Total number of comments and likes.</a:t>
            </a:r>
            <a:endParaRPr b="1" sz="1800" u="sng">
              <a:solidFill>
                <a:schemeClr val="lt1"/>
              </a:solidFill>
            </a:endParaRPr>
          </a:p>
          <a:p>
            <a:pPr indent="-342900" lvl="0" marL="457200" rtl="0" algn="l">
              <a:spcBef>
                <a:spcPts val="0"/>
              </a:spcBef>
              <a:spcAft>
                <a:spcPts val="0"/>
              </a:spcAft>
              <a:buClr>
                <a:schemeClr val="lt1"/>
              </a:buClr>
              <a:buSzPts val="1800"/>
              <a:buAutoNum type="arabicPeriod"/>
            </a:pPr>
            <a:r>
              <a:rPr b="1" lang="en-GB" sz="1800" u="sng">
                <a:solidFill>
                  <a:schemeClr val="lt1"/>
                </a:solidFill>
              </a:rPr>
              <a:t>Total number of bookmarks.</a:t>
            </a:r>
            <a:endParaRPr b="1" sz="1800" u="sng">
              <a:solidFill>
                <a:schemeClr val="lt1"/>
              </a:solidFill>
            </a:endParaRPr>
          </a:p>
        </p:txBody>
      </p:sp>
      <p:sp>
        <p:nvSpPr>
          <p:cNvPr id="340" name="Google Shape;340;p19">
            <a:hlinkClick action="ppaction://hlinksldjump" r:id="rId3"/>
          </p:cNvPr>
          <p:cNvSpPr/>
          <p:nvPr/>
        </p:nvSpPr>
        <p:spPr>
          <a:xfrm rot="5400000">
            <a:off x="8561150" y="4710200"/>
            <a:ext cx="289500" cy="231300"/>
          </a:xfrm>
          <a:prstGeom prst="triangle">
            <a:avLst>
              <a:gd fmla="val 50000" name="adj"/>
            </a:avLst>
          </a:prstGeom>
          <a:gradFill>
            <a:gsLst>
              <a:gs pos="0">
                <a:srgbClr val="00D2E9"/>
              </a:gs>
              <a:gs pos="100000">
                <a:srgbClr val="045962"/>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41" name="Google Shape;341;p19"/>
          <p:cNvPicPr preferRelativeResize="0"/>
          <p:nvPr/>
        </p:nvPicPr>
        <p:blipFill>
          <a:blip r:embed="rId4">
            <a:alphaModFix/>
          </a:blip>
          <a:stretch>
            <a:fillRect/>
          </a:stretch>
        </p:blipFill>
        <p:spPr>
          <a:xfrm>
            <a:off x="4063350" y="2147400"/>
            <a:ext cx="4910625" cy="2392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0"/>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latin typeface="Georgia"/>
                <a:ea typeface="Georgia"/>
                <a:cs typeface="Georgia"/>
                <a:sym typeface="Georgia"/>
              </a:rPr>
              <a:t>THANK YOU</a:t>
            </a:r>
            <a:endParaRPr>
              <a:latin typeface="Georgia"/>
              <a:ea typeface="Georgia"/>
              <a:cs typeface="Georgia"/>
              <a:sym typeface="Georgia"/>
            </a:endParaRPr>
          </a:p>
        </p:txBody>
      </p:sp>
      <p:sp>
        <p:nvSpPr>
          <p:cNvPr id="347" name="Google Shape;347;p20"/>
          <p:cNvSpPr txBox="1"/>
          <p:nvPr>
            <p:ph idx="1" type="subTitle"/>
          </p:nvPr>
        </p:nvSpPr>
        <p:spPr>
          <a:xfrm>
            <a:off x="824000" y="3055700"/>
            <a:ext cx="4255500" cy="187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300"/>
              <a:t>BY :-</a:t>
            </a:r>
            <a:endParaRPr sz="2300"/>
          </a:p>
          <a:p>
            <a:pPr indent="0" lvl="0" marL="0" rtl="0" algn="l">
              <a:spcBef>
                <a:spcPts val="0"/>
              </a:spcBef>
              <a:spcAft>
                <a:spcPts val="0"/>
              </a:spcAft>
              <a:buNone/>
            </a:pPr>
            <a:r>
              <a:rPr lang="en-GB" sz="2300"/>
              <a:t>ROHIT PRADHAN</a:t>
            </a:r>
            <a:endParaRPr sz="2300"/>
          </a:p>
          <a:p>
            <a:pPr indent="0" lvl="0" marL="0" rtl="0" algn="l">
              <a:spcBef>
                <a:spcPts val="0"/>
              </a:spcBef>
              <a:spcAft>
                <a:spcPts val="0"/>
              </a:spcAft>
              <a:buNone/>
            </a:pPr>
            <a:r>
              <a:rPr lang="en-GB" sz="2300"/>
              <a:t>RISHAB SEN </a:t>
            </a:r>
            <a:endParaRPr sz="2300"/>
          </a:p>
          <a:p>
            <a:pPr indent="0" lvl="0" marL="0" rtl="0" algn="l">
              <a:spcBef>
                <a:spcPts val="0"/>
              </a:spcBef>
              <a:spcAft>
                <a:spcPts val="0"/>
              </a:spcAft>
              <a:buNone/>
            </a:pPr>
            <a:r>
              <a:rPr lang="en-GB" sz="2300"/>
              <a:t>TUSHAR SINGH</a:t>
            </a:r>
            <a:endParaRPr sz="2300"/>
          </a:p>
        </p:txBody>
      </p:sp>
      <p:sp>
        <p:nvSpPr>
          <p:cNvPr id="348" name="Google Shape;348;p20">
            <a:hlinkClick action="ppaction://hlinkshowjump?jump=firstslide"/>
          </p:cNvPr>
          <p:cNvSpPr/>
          <p:nvPr/>
        </p:nvSpPr>
        <p:spPr>
          <a:xfrm>
            <a:off x="8051950" y="343875"/>
            <a:ext cx="646200" cy="544500"/>
          </a:xfrm>
          <a:prstGeom prst="smileyFace">
            <a:avLst>
              <a:gd fmla="val 4653"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0000"/>
              </a:solidFill>
              <a:highlight>
                <a:srgbClr val="FF0000"/>
              </a:highlight>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